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1" r:id="rId6"/>
    <p:sldId id="263"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310"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3C438C-9CB1-4D1C-98B9-D16DB2D07E5A}"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F254D-CD05-40B4-A6F8-242C8F32C49D}" type="slidenum">
              <a:rPr lang="en-US" smtClean="0"/>
              <a:t>‹#›</a:t>
            </a:fld>
            <a:endParaRPr lang="en-US"/>
          </a:p>
        </p:txBody>
      </p:sp>
    </p:spTree>
    <p:extLst>
      <p:ext uri="{BB962C8B-B14F-4D97-AF65-F5344CB8AC3E}">
        <p14:creationId xmlns:p14="http://schemas.microsoft.com/office/powerpoint/2010/main" val="333957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C438C-9CB1-4D1C-98B9-D16DB2D07E5A}"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F254D-CD05-40B4-A6F8-242C8F32C49D}" type="slidenum">
              <a:rPr lang="en-US" smtClean="0"/>
              <a:t>‹#›</a:t>
            </a:fld>
            <a:endParaRPr lang="en-US"/>
          </a:p>
        </p:txBody>
      </p:sp>
    </p:spTree>
    <p:extLst>
      <p:ext uri="{BB962C8B-B14F-4D97-AF65-F5344CB8AC3E}">
        <p14:creationId xmlns:p14="http://schemas.microsoft.com/office/powerpoint/2010/main" val="198984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C438C-9CB1-4D1C-98B9-D16DB2D07E5A}"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F254D-CD05-40B4-A6F8-242C8F32C49D}" type="slidenum">
              <a:rPr lang="en-US" smtClean="0"/>
              <a:t>‹#›</a:t>
            </a:fld>
            <a:endParaRPr lang="en-US"/>
          </a:p>
        </p:txBody>
      </p:sp>
    </p:spTree>
    <p:extLst>
      <p:ext uri="{BB962C8B-B14F-4D97-AF65-F5344CB8AC3E}">
        <p14:creationId xmlns:p14="http://schemas.microsoft.com/office/powerpoint/2010/main" val="1642718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C438C-9CB1-4D1C-98B9-D16DB2D07E5A}"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F254D-CD05-40B4-A6F8-242C8F32C49D}" type="slidenum">
              <a:rPr lang="en-US" smtClean="0"/>
              <a:t>‹#›</a:t>
            </a:fld>
            <a:endParaRPr lang="en-US"/>
          </a:p>
        </p:txBody>
      </p:sp>
    </p:spTree>
    <p:extLst>
      <p:ext uri="{BB962C8B-B14F-4D97-AF65-F5344CB8AC3E}">
        <p14:creationId xmlns:p14="http://schemas.microsoft.com/office/powerpoint/2010/main" val="218265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C438C-9CB1-4D1C-98B9-D16DB2D07E5A}"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F254D-CD05-40B4-A6F8-242C8F32C49D}" type="slidenum">
              <a:rPr lang="en-US" smtClean="0"/>
              <a:t>‹#›</a:t>
            </a:fld>
            <a:endParaRPr lang="en-US"/>
          </a:p>
        </p:txBody>
      </p:sp>
    </p:spTree>
    <p:extLst>
      <p:ext uri="{BB962C8B-B14F-4D97-AF65-F5344CB8AC3E}">
        <p14:creationId xmlns:p14="http://schemas.microsoft.com/office/powerpoint/2010/main" val="256950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3C438C-9CB1-4D1C-98B9-D16DB2D07E5A}"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F254D-CD05-40B4-A6F8-242C8F32C49D}" type="slidenum">
              <a:rPr lang="en-US" smtClean="0"/>
              <a:t>‹#›</a:t>
            </a:fld>
            <a:endParaRPr lang="en-US"/>
          </a:p>
        </p:txBody>
      </p:sp>
    </p:spTree>
    <p:extLst>
      <p:ext uri="{BB962C8B-B14F-4D97-AF65-F5344CB8AC3E}">
        <p14:creationId xmlns:p14="http://schemas.microsoft.com/office/powerpoint/2010/main" val="803150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3C438C-9CB1-4D1C-98B9-D16DB2D07E5A}" type="datetimeFigureOut">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1F254D-CD05-40B4-A6F8-242C8F32C49D}" type="slidenum">
              <a:rPr lang="en-US" smtClean="0"/>
              <a:t>‹#›</a:t>
            </a:fld>
            <a:endParaRPr lang="en-US"/>
          </a:p>
        </p:txBody>
      </p:sp>
    </p:spTree>
    <p:extLst>
      <p:ext uri="{BB962C8B-B14F-4D97-AF65-F5344CB8AC3E}">
        <p14:creationId xmlns:p14="http://schemas.microsoft.com/office/powerpoint/2010/main" val="232035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3C438C-9CB1-4D1C-98B9-D16DB2D07E5A}" type="datetimeFigureOut">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1F254D-CD05-40B4-A6F8-242C8F32C49D}" type="slidenum">
              <a:rPr lang="en-US" smtClean="0"/>
              <a:t>‹#›</a:t>
            </a:fld>
            <a:endParaRPr lang="en-US"/>
          </a:p>
        </p:txBody>
      </p:sp>
    </p:spTree>
    <p:extLst>
      <p:ext uri="{BB962C8B-B14F-4D97-AF65-F5344CB8AC3E}">
        <p14:creationId xmlns:p14="http://schemas.microsoft.com/office/powerpoint/2010/main" val="3646008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C438C-9CB1-4D1C-98B9-D16DB2D07E5A}" type="datetimeFigureOut">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1F254D-CD05-40B4-A6F8-242C8F32C49D}" type="slidenum">
              <a:rPr lang="en-US" smtClean="0"/>
              <a:t>‹#›</a:t>
            </a:fld>
            <a:endParaRPr lang="en-US"/>
          </a:p>
        </p:txBody>
      </p:sp>
    </p:spTree>
    <p:extLst>
      <p:ext uri="{BB962C8B-B14F-4D97-AF65-F5344CB8AC3E}">
        <p14:creationId xmlns:p14="http://schemas.microsoft.com/office/powerpoint/2010/main" val="68230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C438C-9CB1-4D1C-98B9-D16DB2D07E5A}"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F254D-CD05-40B4-A6F8-242C8F32C49D}" type="slidenum">
              <a:rPr lang="en-US" smtClean="0"/>
              <a:t>‹#›</a:t>
            </a:fld>
            <a:endParaRPr lang="en-US"/>
          </a:p>
        </p:txBody>
      </p:sp>
    </p:spTree>
    <p:extLst>
      <p:ext uri="{BB962C8B-B14F-4D97-AF65-F5344CB8AC3E}">
        <p14:creationId xmlns:p14="http://schemas.microsoft.com/office/powerpoint/2010/main" val="300571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C438C-9CB1-4D1C-98B9-D16DB2D07E5A}"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F254D-CD05-40B4-A6F8-242C8F32C49D}" type="slidenum">
              <a:rPr lang="en-US" smtClean="0"/>
              <a:t>‹#›</a:t>
            </a:fld>
            <a:endParaRPr lang="en-US"/>
          </a:p>
        </p:txBody>
      </p:sp>
    </p:spTree>
    <p:extLst>
      <p:ext uri="{BB962C8B-B14F-4D97-AF65-F5344CB8AC3E}">
        <p14:creationId xmlns:p14="http://schemas.microsoft.com/office/powerpoint/2010/main" val="394067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C438C-9CB1-4D1C-98B9-D16DB2D07E5A}" type="datetimeFigureOut">
              <a:rPr lang="en-US" smtClean="0"/>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F254D-CD05-40B4-A6F8-242C8F32C49D}" type="slidenum">
              <a:rPr lang="en-US" smtClean="0"/>
              <a:t>‹#›</a:t>
            </a:fld>
            <a:endParaRPr lang="en-US"/>
          </a:p>
        </p:txBody>
      </p:sp>
    </p:spTree>
    <p:extLst>
      <p:ext uri="{BB962C8B-B14F-4D97-AF65-F5344CB8AC3E}">
        <p14:creationId xmlns:p14="http://schemas.microsoft.com/office/powerpoint/2010/main" val="3890808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886200"/>
          </a:xfrm>
        </p:spPr>
        <p:txBody>
          <a:bodyPr>
            <a:normAutofit/>
          </a:bodyPr>
          <a:lstStyle/>
          <a:p>
            <a:r>
              <a:rPr lang="ar-EG" dirty="0" smtClean="0"/>
              <a:t>جامعة بنها-كلية التربية</a:t>
            </a:r>
            <a:br>
              <a:rPr lang="ar-EG" dirty="0" smtClean="0"/>
            </a:br>
            <a:r>
              <a:rPr lang="ar-EG" dirty="0" smtClean="0"/>
              <a:t>قسم اللغة الانجليزية</a:t>
            </a:r>
            <a:br>
              <a:rPr lang="ar-EG" dirty="0" smtClean="0"/>
            </a:br>
            <a:r>
              <a:rPr lang="ar-EG" dirty="0" smtClean="0"/>
              <a:t>دراما</a:t>
            </a:r>
            <a:br>
              <a:rPr lang="ar-EG" dirty="0" smtClean="0"/>
            </a:br>
            <a:r>
              <a:rPr lang="ar-EG" dirty="0" smtClean="0"/>
              <a:t>وائل محمد عبد الحكم</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07780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in Dramatic Contexts</a:t>
            </a:r>
            <a:endParaRPr lang="en-US" dirty="0"/>
          </a:p>
        </p:txBody>
      </p:sp>
      <p:sp>
        <p:nvSpPr>
          <p:cNvPr id="3" name="Content Placeholder 2"/>
          <p:cNvSpPr>
            <a:spLocks noGrp="1"/>
          </p:cNvSpPr>
          <p:nvPr>
            <p:ph idx="1"/>
          </p:nvPr>
        </p:nvSpPr>
        <p:spPr/>
        <p:txBody>
          <a:bodyPr/>
          <a:lstStyle/>
          <a:p>
            <a:pPr marL="0" indent="0">
              <a:buNone/>
            </a:pPr>
            <a:r>
              <a:rPr lang="en-US" dirty="0" smtClean="0"/>
              <a:t>The main purpose of this Part is to provide students with some basic dramatic terms, but within their contextual framework. How each term is properly used to reflect specific shades or rather to have </a:t>
            </a:r>
            <a:r>
              <a:rPr lang="en-US" dirty="0" err="1" smtClean="0"/>
              <a:t>certaib</a:t>
            </a:r>
            <a:r>
              <a:rPr lang="en-US" dirty="0" smtClean="0"/>
              <a:t> function(s).</a:t>
            </a:r>
            <a:endParaRPr lang="en-US" dirty="0"/>
          </a:p>
        </p:txBody>
      </p:sp>
    </p:spTree>
    <p:extLst>
      <p:ext uri="{BB962C8B-B14F-4D97-AF65-F5344CB8AC3E}">
        <p14:creationId xmlns:p14="http://schemas.microsoft.com/office/powerpoint/2010/main" val="2120729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Characters’ Types</a:t>
            </a:r>
            <a:br>
              <a:rPr lang="en-US" dirty="0" smtClean="0"/>
            </a:br>
            <a:r>
              <a:rPr lang="en-US" dirty="0" smtClean="0"/>
              <a:t>Characterization </a:t>
            </a:r>
            <a:r>
              <a:rPr lang="en-US" dirty="0" smtClean="0"/>
              <a:t>Craft</a:t>
            </a:r>
            <a:br>
              <a:rPr lang="en-US" dirty="0" smtClean="0"/>
            </a:br>
            <a:endParaRPr lang="en-US" dirty="0"/>
          </a:p>
        </p:txBody>
      </p:sp>
      <p:sp>
        <p:nvSpPr>
          <p:cNvPr id="3" name="Content Placeholder 2"/>
          <p:cNvSpPr>
            <a:spLocks noGrp="1"/>
          </p:cNvSpPr>
          <p:nvPr>
            <p:ph idx="1"/>
          </p:nvPr>
        </p:nvSpPr>
        <p:spPr>
          <a:xfrm>
            <a:off x="457200" y="4572000"/>
            <a:ext cx="8229600" cy="1554163"/>
          </a:xfrm>
        </p:spPr>
        <p:txBody>
          <a:bodyPr/>
          <a:lstStyle/>
          <a:p>
            <a:endParaRPr lang="en-US" dirty="0"/>
          </a:p>
        </p:txBody>
      </p:sp>
    </p:spTree>
    <p:extLst>
      <p:ext uri="{BB962C8B-B14F-4D97-AF65-F5344CB8AC3E}">
        <p14:creationId xmlns:p14="http://schemas.microsoft.com/office/powerpoint/2010/main" val="185791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Consulted Sources</a:t>
            </a:r>
            <a:br>
              <a:rPr lang="en-US"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23692" y="1600200"/>
            <a:ext cx="2896616" cy="4525963"/>
          </a:xfrm>
        </p:spPr>
      </p:pic>
    </p:spTree>
    <p:extLst>
      <p:ext uri="{BB962C8B-B14F-4D97-AF65-F5344CB8AC3E}">
        <p14:creationId xmlns:p14="http://schemas.microsoft.com/office/powerpoint/2010/main" val="80727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8032" y="1600200"/>
            <a:ext cx="2867936" cy="4525963"/>
          </a:xfrm>
        </p:spPr>
      </p:pic>
    </p:spTree>
    <p:extLst>
      <p:ext uri="{BB962C8B-B14F-4D97-AF65-F5344CB8AC3E}">
        <p14:creationId xmlns:p14="http://schemas.microsoft.com/office/powerpoint/2010/main" val="1646986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is Characterization?</a:t>
            </a:r>
          </a:p>
          <a:p>
            <a:r>
              <a:rPr lang="en-US" dirty="0"/>
              <a:t>Characterization and Dramatic Script</a:t>
            </a:r>
          </a:p>
          <a:p>
            <a:r>
              <a:rPr lang="en-US" dirty="0"/>
              <a:t>Factors affecting Characterization</a:t>
            </a:r>
          </a:p>
          <a:p>
            <a:r>
              <a:rPr lang="en-US" dirty="0"/>
              <a:t>Various Categories</a:t>
            </a:r>
          </a:p>
          <a:p>
            <a:endParaRPr lang="en-US" dirty="0"/>
          </a:p>
        </p:txBody>
      </p:sp>
    </p:spTree>
    <p:extLst>
      <p:ext uri="{BB962C8B-B14F-4D97-AF65-F5344CB8AC3E}">
        <p14:creationId xmlns:p14="http://schemas.microsoft.com/office/powerpoint/2010/main" val="258270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&amp; Minor Characters</a:t>
            </a:r>
            <a:endParaRPr lang="en-US" dirty="0"/>
          </a:p>
        </p:txBody>
      </p:sp>
      <p:sp>
        <p:nvSpPr>
          <p:cNvPr id="3" name="Content Placeholder 2"/>
          <p:cNvSpPr>
            <a:spLocks noGrp="1"/>
          </p:cNvSpPr>
          <p:nvPr>
            <p:ph idx="1"/>
          </p:nvPr>
        </p:nvSpPr>
        <p:spPr/>
        <p:txBody>
          <a:bodyPr/>
          <a:lstStyle/>
          <a:p>
            <a:r>
              <a:rPr lang="en-US" dirty="0" smtClean="0"/>
              <a:t>Dear students:</a:t>
            </a:r>
          </a:p>
          <a:p>
            <a:r>
              <a:rPr lang="en-US" dirty="0" smtClean="0"/>
              <a:t>Take care that a minor character is supposed to perform a specific function, and hence, he or she can depart in peace while the main one has the principle role throughout the </a:t>
            </a:r>
            <a:r>
              <a:rPr lang="en-US" smtClean="0"/>
              <a:t>whole play.</a:t>
            </a:r>
            <a:endParaRPr lang="en-US"/>
          </a:p>
        </p:txBody>
      </p:sp>
    </p:spTree>
    <p:extLst>
      <p:ext uri="{BB962C8B-B14F-4D97-AF65-F5344CB8AC3E}">
        <p14:creationId xmlns:p14="http://schemas.microsoft.com/office/powerpoint/2010/main" val="3514287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Minor Characters are </a:t>
            </a:r>
            <a:r>
              <a:rPr lang="en-US" dirty="0"/>
              <a:t>not as important as the major characters, but still play a large part in the story. Their actions help drive the story forward. They may impact the decisions the protagonist or antagonist make, either helping or interfering with the conflict.</a:t>
            </a:r>
          </a:p>
        </p:txBody>
      </p:sp>
    </p:spTree>
    <p:extLst>
      <p:ext uri="{BB962C8B-B14F-4D97-AF65-F5344CB8AC3E}">
        <p14:creationId xmlns:p14="http://schemas.microsoft.com/office/powerpoint/2010/main" val="1186042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156</Words>
  <Application>Microsoft Office PowerPoint</Application>
  <PresentationFormat>On-screen Show (4:3)</PresentationFormat>
  <Paragraphs>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جامعة بنها-كلية التربية قسم اللغة الانجليزية دراما وائل محمد عبد الحكم</vt:lpstr>
      <vt:lpstr>Terms in Dramatic Contexts</vt:lpstr>
      <vt:lpstr>Characters’ Types Characterization Craft </vt:lpstr>
      <vt:lpstr>Consulted Sources </vt:lpstr>
      <vt:lpstr>PowerPoint Presentation</vt:lpstr>
      <vt:lpstr>PowerPoint Presentation</vt:lpstr>
      <vt:lpstr>Major &amp; Minor Characters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بنها-كلية التربية قسم اللغة الانجليزية دراما وائل محمد عبد الحكم</dc:title>
  <dc:creator>GO</dc:creator>
  <cp:lastModifiedBy>GO</cp:lastModifiedBy>
  <cp:revision>4</cp:revision>
  <dcterms:created xsi:type="dcterms:W3CDTF">2020-03-30T03:54:23Z</dcterms:created>
  <dcterms:modified xsi:type="dcterms:W3CDTF">2020-03-30T04:30:06Z</dcterms:modified>
</cp:coreProperties>
</file>